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2"/>
  </p:notesMasterIdLst>
  <p:sldIdLst>
    <p:sldId id="290" r:id="rId2"/>
    <p:sldId id="293" r:id="rId3"/>
    <p:sldId id="455" r:id="rId4"/>
    <p:sldId id="271" r:id="rId5"/>
    <p:sldId id="536" r:id="rId6"/>
    <p:sldId id="269" r:id="rId7"/>
    <p:sldId id="317" r:id="rId8"/>
    <p:sldId id="267" r:id="rId9"/>
    <p:sldId id="525" r:id="rId10"/>
    <p:sldId id="29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9F25E5-BB5A-4CB0-8F8E-08F21D4BA6F9}">
          <p14:sldIdLst>
            <p14:sldId id="290"/>
            <p14:sldId id="293"/>
            <p14:sldId id="455"/>
            <p14:sldId id="271"/>
            <p14:sldId id="536"/>
            <p14:sldId id="269"/>
            <p14:sldId id="317"/>
            <p14:sldId id="267"/>
            <p14:sldId id="525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291C-00FE-47A9-86D4-622F6FD9D33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C67F1-748F-49EB-BBFD-0ED6F3318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C67F1-748F-49EB-BBFD-0ED6F33187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2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CA5773-3572-4F3D-9733-EB1AA2711C87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18079AF-AFC3-4961-9F42-EDD724FAD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Сетевое инновационное объединение   Детских садов города Якутска по внедрению проекта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«Формирование основ экономической грамотности  для старших дошкольников с учетом регионально национального компонента»</a:t>
            </a:r>
          </a:p>
        </p:txBody>
      </p:sp>
      <p:pic>
        <p:nvPicPr>
          <p:cNvPr id="1032" name="Picture 8" descr="E:\карт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056573" cy="10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1933DC-194A-41BA-A43D-05B1D51C6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64904"/>
            <a:ext cx="46085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>
            <a:extLst>
              <a:ext uri="{FF2B5EF4-FFF2-40B4-BE49-F238E27FC236}">
                <a16:creationId xmlns:a16="http://schemas.microsoft.com/office/drawing/2014/main" id="{FD09193E-8803-4733-88E7-7D114511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8928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1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продемонстрированы лэпбуки «Финансовая грамотность у детей дошкольного возраста», «Школа гнома Эконома» для чего он предназначен, как можно изготовить аналогичный в домашних условиях с привлечением детей.</a:t>
            </a:r>
          </a:p>
        </p:txBody>
      </p:sp>
      <p:pic>
        <p:nvPicPr>
          <p:cNvPr id="5123" name="Рисунок 7">
            <a:extLst>
              <a:ext uri="{FF2B5EF4-FFF2-40B4-BE49-F238E27FC236}">
                <a16:creationId xmlns:a16="http://schemas.microsoft.com/office/drawing/2014/main" id="{FD71D955-E251-4CE2-B053-9827C3B45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12813"/>
            <a:ext cx="22320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1">
            <a:extLst>
              <a:ext uri="{FF2B5EF4-FFF2-40B4-BE49-F238E27FC236}">
                <a16:creationId xmlns:a16="http://schemas.microsoft.com/office/drawing/2014/main" id="{C0981CA0-FD0C-4EE5-9A78-E1F0400D6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2814" r="51057" b="12207"/>
          <a:stretch>
            <a:fillRect/>
          </a:stretch>
        </p:blipFill>
        <p:spPr bwMode="auto">
          <a:xfrm>
            <a:off x="2603500" y="936625"/>
            <a:ext cx="19986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6">
            <a:extLst>
              <a:ext uri="{FF2B5EF4-FFF2-40B4-BE49-F238E27FC236}">
                <a16:creationId xmlns:a16="http://schemas.microsoft.com/office/drawing/2014/main" id="{169E970C-A981-4AE3-A0AB-246D03FAA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3507" r="50676" b="12379"/>
          <a:stretch>
            <a:fillRect/>
          </a:stretch>
        </p:blipFill>
        <p:spPr bwMode="auto">
          <a:xfrm>
            <a:off x="6875463" y="936625"/>
            <a:ext cx="20478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4">
            <a:extLst>
              <a:ext uri="{FF2B5EF4-FFF2-40B4-BE49-F238E27FC236}">
                <a16:creationId xmlns:a16="http://schemas.microsoft.com/office/drawing/2014/main" id="{9B132720-74D2-47DE-B112-958EB6F52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0" r="51616" b="12209"/>
          <a:stretch>
            <a:fillRect/>
          </a:stretch>
        </p:blipFill>
        <p:spPr bwMode="auto">
          <a:xfrm>
            <a:off x="4802188" y="936625"/>
            <a:ext cx="187483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5">
            <a:extLst>
              <a:ext uri="{FF2B5EF4-FFF2-40B4-BE49-F238E27FC236}">
                <a16:creationId xmlns:a16="http://schemas.microsoft.com/office/drawing/2014/main" id="{51B7D3B3-50A4-41AA-BC22-B910D62DE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2296" r="8337" b="8745"/>
          <a:stretch>
            <a:fillRect/>
          </a:stretch>
        </p:blipFill>
        <p:spPr bwMode="auto">
          <a:xfrm>
            <a:off x="107950" y="4102100"/>
            <a:ext cx="34591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12">
            <a:extLst>
              <a:ext uri="{FF2B5EF4-FFF2-40B4-BE49-F238E27FC236}">
                <a16:creationId xmlns:a16="http://schemas.microsoft.com/office/drawing/2014/main" id="{B6D1F585-5C5D-404D-8CCA-C66D614879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12122" r="9732" b="9090"/>
          <a:stretch>
            <a:fillRect/>
          </a:stretch>
        </p:blipFill>
        <p:spPr bwMode="auto">
          <a:xfrm>
            <a:off x="3683000" y="4084638"/>
            <a:ext cx="345281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3">
            <a:extLst>
              <a:ext uri="{FF2B5EF4-FFF2-40B4-BE49-F238E27FC236}">
                <a16:creationId xmlns:a16="http://schemas.microsoft.com/office/drawing/2014/main" id="{08F0AFF0-0F15-4572-A894-081D29BB6D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13161" r="50676" b="12727"/>
          <a:stretch>
            <a:fillRect/>
          </a:stretch>
        </p:blipFill>
        <p:spPr bwMode="auto">
          <a:xfrm>
            <a:off x="7261225" y="4071938"/>
            <a:ext cx="17748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6172200" cy="93610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5088" y="282715"/>
            <a:ext cx="7632848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622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Руководитель проекта:</a:t>
            </a:r>
          </a:p>
          <a:p>
            <a:pPr lvl="0"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МБДОУ ЦРР Д/с № 104 «Ладушка»</a:t>
            </a:r>
          </a:p>
          <a:p>
            <a:pPr algn="ctr"/>
            <a:endParaRPr lang="ru-RU" sz="2400" u="sng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Участники проекта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1. МБДОУ Д/с № 1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«Звездочка»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2. МБДОУ ЦРР Д/с № 16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Золотинка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», 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3.МБДОУ ЦРР Д/с № 90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«Ласточка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», 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4.МБДОУ Д/с № 52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«Белочка»,  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5.МБДОУ Д/с № 97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«Незабудка»,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6.МБДОУ Д/с № 77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«Сказка», 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7.МБДОУ Д/с № 103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«Родничок»,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8.МБДОУ ЦРР Д/с № 7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«Остров Сокровищ»,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9.МБДОУ ЦРР-Д/с№15«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СеверныеЗвездочки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10.МБДОУ  Д/с № 27 «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Кораблик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11.МБДОУ ЦРР Д/с № 21 «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Кэнчээри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 12.МБДОУ  Д/с № 5 «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Радуга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»,</a:t>
            </a:r>
          </a:p>
          <a:p>
            <a:pPr lvl="0" algn="just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072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EC7F-8727-4F00-9D39-EFB71144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Этапы реализации образовательного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38121-C8F5-412F-AAD2-7E994D33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этап: организационно-подготовительный 2020 февраль – 2020 август </a:t>
            </a:r>
          </a:p>
          <a:p>
            <a:r>
              <a:rPr lang="ru-RU" dirty="0"/>
              <a:t>2 этап : основной 2020 г. сентябрь – 2022 г. май</a:t>
            </a:r>
          </a:p>
          <a:p>
            <a:r>
              <a:rPr lang="ru-RU" dirty="0"/>
              <a:t>3 этап : заключительный сентябрь 2022 г. – май 2023 г</a:t>
            </a:r>
          </a:p>
        </p:txBody>
      </p:sp>
      <p:pic>
        <p:nvPicPr>
          <p:cNvPr id="4" name="Рисунок 3" descr="C:\Users\Методист\Desktop\фото финансы\IMG-20210203-WA0023.jpg">
            <a:extLst>
              <a:ext uri="{FF2B5EF4-FFF2-40B4-BE49-F238E27FC236}">
                <a16:creationId xmlns:a16="http://schemas.microsoft.com/office/drawing/2014/main" id="{73C1E612-5F61-4BD9-8275-816BACDE18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312368" cy="407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ветлана\Desktop\фин фото\IMG-20210204-WA0021.jpg">
            <a:extLst>
              <a:ext uri="{FF2B5EF4-FFF2-40B4-BE49-F238E27FC236}">
                <a16:creationId xmlns:a16="http://schemas.microsoft.com/office/drawing/2014/main" id="{9E5F5157-5CC7-4C38-8355-95E1CBFD91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31" y="2348880"/>
            <a:ext cx="3059832" cy="282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7BBAED-8001-403E-8BC6-14B1ED033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4" y="4881313"/>
            <a:ext cx="309703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За основу по формированию финансовой грамотности детские сады стали используют образовательную программу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«Экономическое воспитание дошкольников: формирование предпосылок финансовой грамотности»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3240360" cy="4392488"/>
          </a:xfrm>
        </p:spPr>
      </p:pic>
      <p:sp>
        <p:nvSpPr>
          <p:cNvPr id="9" name="Прямоугольник 8"/>
          <p:cNvSpPr/>
          <p:nvPr/>
        </p:nvSpPr>
        <p:spPr>
          <a:xfrm>
            <a:off x="3882752" y="2482794"/>
            <a:ext cx="2775188" cy="3939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Программа разработана совместно Банком России и Минобрнауки России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Программа ориентирована на детей в возрасте от 5 до 7 лет. Она знакомит их с основными финансово-экономическими терминами: труд и товар, деньги и цена, а также с этическими понятиями: честность, щедрость, экономность и трудолюбие.</a:t>
            </a:r>
          </a:p>
          <a:p>
            <a:pPr algn="ctr"/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1E041-6ECC-4D78-90AA-2FCE19AC8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71" y="2852936"/>
            <a:ext cx="24448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23C4A-F838-4E11-B85C-BC853043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1800" b="0" i="1" u="none" strike="noStrike" kern="1200" cap="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ranklin Gothic Medium"/>
                <a:ea typeface="+mj-ea"/>
                <a:cs typeface="+mj-cs"/>
              </a:rPr>
              <a:t>Формы работы ДОУ в СИО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07E047-960D-4135-BD6A-6BE6DAAAA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92239"/>
            <a:ext cx="4046532" cy="328718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FC34A9-F7FB-4174-84A6-03571A723604}"/>
              </a:ext>
            </a:extLst>
          </p:cNvPr>
          <p:cNvGrpSpPr/>
          <p:nvPr/>
        </p:nvGrpSpPr>
        <p:grpSpPr>
          <a:xfrm>
            <a:off x="927505" y="1709845"/>
            <a:ext cx="1433123" cy="851714"/>
            <a:chOff x="484281" y="372421"/>
            <a:chExt cx="1047659" cy="851714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AA16624-E00B-4B56-8BB7-007353AF891B}"/>
                </a:ext>
              </a:extLst>
            </p:cNvPr>
            <p:cNvSpPr/>
            <p:nvPr/>
          </p:nvSpPr>
          <p:spPr>
            <a:xfrm>
              <a:off x="484281" y="372421"/>
              <a:ext cx="1047659" cy="8517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9A31CCCC-1C3C-4835-BA49-DFAE40769281}"/>
                </a:ext>
              </a:extLst>
            </p:cNvPr>
            <p:cNvSpPr txBox="1"/>
            <p:nvPr/>
          </p:nvSpPr>
          <p:spPr>
            <a:xfrm>
              <a:off x="525858" y="413998"/>
              <a:ext cx="964505" cy="768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/>
                <a:t>Организация работы с педагогами в ДОУ по Финансовой грамотности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4DB0E38-245F-496A-96F2-9D2D6954B0E6}"/>
              </a:ext>
            </a:extLst>
          </p:cNvPr>
          <p:cNvGrpSpPr/>
          <p:nvPr/>
        </p:nvGrpSpPr>
        <p:grpSpPr>
          <a:xfrm>
            <a:off x="496754" y="2838751"/>
            <a:ext cx="1544647" cy="1065454"/>
            <a:chOff x="235785" y="2304258"/>
            <a:chExt cx="1544647" cy="851714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B690A61-F208-4C24-9C3B-7B13C9A764A5}"/>
                </a:ext>
              </a:extLst>
            </p:cNvPr>
            <p:cNvSpPr/>
            <p:nvPr/>
          </p:nvSpPr>
          <p:spPr>
            <a:xfrm>
              <a:off x="235785" y="2304258"/>
              <a:ext cx="1544647" cy="85171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73E1E082-AF49-43BE-9FD7-57D22806416F}"/>
                </a:ext>
              </a:extLst>
            </p:cNvPr>
            <p:cNvSpPr txBox="1"/>
            <p:nvPr/>
          </p:nvSpPr>
          <p:spPr>
            <a:xfrm>
              <a:off x="277362" y="2345835"/>
              <a:ext cx="1461493" cy="768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/>
                <a:t>Организация работы СИО с социальными партнерами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100" kern="1200" dirty="0"/>
                <a:t>(Банки, институт повышения квалификации и др.)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1FA1974-3A06-496A-AF1E-0E725EC191DE}"/>
              </a:ext>
            </a:extLst>
          </p:cNvPr>
          <p:cNvGrpSpPr/>
          <p:nvPr/>
        </p:nvGrpSpPr>
        <p:grpSpPr>
          <a:xfrm>
            <a:off x="948885" y="4227504"/>
            <a:ext cx="1178585" cy="719763"/>
            <a:chOff x="305811" y="3618364"/>
            <a:chExt cx="1178585" cy="719763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51D7206-19AB-491E-AE75-EDDFB18F6AE0}"/>
                </a:ext>
              </a:extLst>
            </p:cNvPr>
            <p:cNvSpPr/>
            <p:nvPr/>
          </p:nvSpPr>
          <p:spPr>
            <a:xfrm>
              <a:off x="305811" y="3618364"/>
              <a:ext cx="1178585" cy="71976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A3CFF4A1-4CE2-4BE7-9E43-C002BE84608B}"/>
                </a:ext>
              </a:extLst>
            </p:cNvPr>
            <p:cNvSpPr txBox="1"/>
            <p:nvPr/>
          </p:nvSpPr>
          <p:spPr>
            <a:xfrm>
              <a:off x="340947" y="3653500"/>
              <a:ext cx="1108313" cy="649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Мини спектакли по финансовой грамотности</a:t>
              </a:r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58A112-B2AE-4701-BEFD-470F3951DF73}"/>
              </a:ext>
            </a:extLst>
          </p:cNvPr>
          <p:cNvSpPr/>
          <p:nvPr/>
        </p:nvSpPr>
        <p:spPr>
          <a:xfrm>
            <a:off x="1619672" y="5195754"/>
            <a:ext cx="1709291" cy="96955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050" dirty="0"/>
              <a:t>Использование интерактивных игр для развития финансовой грамотности детей  дошкольного возраста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5D8736-70ED-4049-A7A8-7640DD660455}"/>
              </a:ext>
            </a:extLst>
          </p:cNvPr>
          <p:cNvGrpSpPr/>
          <p:nvPr/>
        </p:nvGrpSpPr>
        <p:grpSpPr>
          <a:xfrm>
            <a:off x="3977390" y="5338788"/>
            <a:ext cx="1212079" cy="719763"/>
            <a:chOff x="2432905" y="4814153"/>
            <a:chExt cx="1212079" cy="719763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0446077-5E18-4AA4-8D72-AD62F1890E61}"/>
                </a:ext>
              </a:extLst>
            </p:cNvPr>
            <p:cNvSpPr/>
            <p:nvPr/>
          </p:nvSpPr>
          <p:spPr>
            <a:xfrm>
              <a:off x="2432905" y="4814153"/>
              <a:ext cx="1212079" cy="71976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257DC51D-827D-439A-BB55-C099BEBBA4C4}"/>
                </a:ext>
              </a:extLst>
            </p:cNvPr>
            <p:cNvSpPr txBox="1"/>
            <p:nvPr/>
          </p:nvSpPr>
          <p:spPr>
            <a:xfrm>
              <a:off x="2468041" y="4849289"/>
              <a:ext cx="1141807" cy="649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Мультфильм – как средство воспитания старших дошкольников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69A07AE-4F4D-4F09-9F19-627E09EBBD65}"/>
              </a:ext>
            </a:extLst>
          </p:cNvPr>
          <p:cNvGrpSpPr/>
          <p:nvPr/>
        </p:nvGrpSpPr>
        <p:grpSpPr>
          <a:xfrm>
            <a:off x="6131185" y="5375243"/>
            <a:ext cx="1521846" cy="648172"/>
            <a:chOff x="4228703" y="4794606"/>
            <a:chExt cx="1521846" cy="648172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89D1933-D166-401B-BEC7-5C3E1FD98FF8}"/>
                </a:ext>
              </a:extLst>
            </p:cNvPr>
            <p:cNvSpPr/>
            <p:nvPr/>
          </p:nvSpPr>
          <p:spPr>
            <a:xfrm>
              <a:off x="4228703" y="4794606"/>
              <a:ext cx="1521846" cy="64817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450D7F97-B3DE-4DD3-BF73-6DD5CFE78236}"/>
                </a:ext>
              </a:extLst>
            </p:cNvPr>
            <p:cNvSpPr txBox="1"/>
            <p:nvPr/>
          </p:nvSpPr>
          <p:spPr>
            <a:xfrm>
              <a:off x="4260344" y="4826247"/>
              <a:ext cx="1458564" cy="5848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Сюжетно-ролевые игры с элементами обучения по экономической грамотности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0DBBE38-3E2F-4EBD-BF57-1425C736131F}"/>
              </a:ext>
            </a:extLst>
          </p:cNvPr>
          <p:cNvGrpSpPr/>
          <p:nvPr/>
        </p:nvGrpSpPr>
        <p:grpSpPr>
          <a:xfrm>
            <a:off x="6863450" y="4441355"/>
            <a:ext cx="1621074" cy="696737"/>
            <a:chOff x="6069398" y="4218228"/>
            <a:chExt cx="1621074" cy="696737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4DC8B008-A8AF-4421-8A81-3475237657AC}"/>
                </a:ext>
              </a:extLst>
            </p:cNvPr>
            <p:cNvSpPr/>
            <p:nvPr/>
          </p:nvSpPr>
          <p:spPr>
            <a:xfrm>
              <a:off x="6069398" y="4218228"/>
              <a:ext cx="1621074" cy="69673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F189CFF4-541B-4534-BCD5-F1A5E7AADAB2}"/>
                </a:ext>
              </a:extLst>
            </p:cNvPr>
            <p:cNvSpPr txBox="1"/>
            <p:nvPr/>
          </p:nvSpPr>
          <p:spPr>
            <a:xfrm>
              <a:off x="6103410" y="4252240"/>
              <a:ext cx="1553050" cy="6287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Курсы повышения квалификации по теме экономической грамотности детей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215C8DF-50A1-4C39-B83D-678B2B2B768D}"/>
              </a:ext>
            </a:extLst>
          </p:cNvPr>
          <p:cNvGrpSpPr/>
          <p:nvPr/>
        </p:nvGrpSpPr>
        <p:grpSpPr>
          <a:xfrm>
            <a:off x="7170686" y="3709488"/>
            <a:ext cx="1240854" cy="587057"/>
            <a:chOff x="6254537" y="3244162"/>
            <a:chExt cx="1240854" cy="587057"/>
          </a:xfrm>
          <a:scene3d>
            <a:camera prst="orthographicFront"/>
            <a:lightRig rig="flat" dir="t"/>
          </a:scene3d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5E118D9-BAE5-42F0-8BCC-1202FB72CCEE}"/>
                </a:ext>
              </a:extLst>
            </p:cNvPr>
            <p:cNvSpPr/>
            <p:nvPr/>
          </p:nvSpPr>
          <p:spPr>
            <a:xfrm>
              <a:off x="6254537" y="3244162"/>
              <a:ext cx="1240854" cy="58705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E8E8A9E0-13B5-4F88-9FBA-602BA2EB1726}"/>
                </a:ext>
              </a:extLst>
            </p:cNvPr>
            <p:cNvSpPr txBox="1"/>
            <p:nvPr/>
          </p:nvSpPr>
          <p:spPr>
            <a:xfrm>
              <a:off x="6283195" y="3272820"/>
              <a:ext cx="1183538" cy="5297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Мониторинг по  реализации программы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B75AA7-965F-4595-87CC-C46640B2FDFD}"/>
              </a:ext>
            </a:extLst>
          </p:cNvPr>
          <p:cNvGrpSpPr/>
          <p:nvPr/>
        </p:nvGrpSpPr>
        <p:grpSpPr>
          <a:xfrm>
            <a:off x="7318646" y="2797700"/>
            <a:ext cx="1306202" cy="649848"/>
            <a:chOff x="6161024" y="2175235"/>
            <a:chExt cx="1265219" cy="559622"/>
          </a:xfrm>
          <a:scene3d>
            <a:camera prst="orthographicFront"/>
            <a:lightRig rig="flat" dir="t"/>
          </a:scene3d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316D14B4-A19F-4B24-B1CE-D104466BEDC9}"/>
                </a:ext>
              </a:extLst>
            </p:cNvPr>
            <p:cNvSpPr/>
            <p:nvPr/>
          </p:nvSpPr>
          <p:spPr>
            <a:xfrm>
              <a:off x="6161024" y="2175235"/>
              <a:ext cx="1265219" cy="55962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574B5282-C477-4FF1-AD4F-A74E9D732B99}"/>
                </a:ext>
              </a:extLst>
            </p:cNvPr>
            <p:cNvSpPr txBox="1"/>
            <p:nvPr/>
          </p:nvSpPr>
          <p:spPr>
            <a:xfrm>
              <a:off x="6230500" y="2212870"/>
              <a:ext cx="1097643" cy="4801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kern="1200" dirty="0"/>
                <a:t>Преемственность детского сада и школы по финансовой грамотности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17CAD5F-4D07-4318-ACE4-93615BBF3E59}"/>
              </a:ext>
            </a:extLst>
          </p:cNvPr>
          <p:cNvGrpSpPr/>
          <p:nvPr/>
        </p:nvGrpSpPr>
        <p:grpSpPr>
          <a:xfrm>
            <a:off x="6980576" y="1709765"/>
            <a:ext cx="1621074" cy="851691"/>
            <a:chOff x="5958198" y="925408"/>
            <a:chExt cx="1621074" cy="851691"/>
          </a:xfrm>
          <a:scene3d>
            <a:camera prst="orthographicFront"/>
            <a:lightRig rig="flat" dir="t"/>
          </a:scene3d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E7DA6015-913F-4010-9400-7CC34D8E95BA}"/>
                </a:ext>
              </a:extLst>
            </p:cNvPr>
            <p:cNvSpPr/>
            <p:nvPr/>
          </p:nvSpPr>
          <p:spPr>
            <a:xfrm>
              <a:off x="5958198" y="925408"/>
              <a:ext cx="1621074" cy="8516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Прямоугольник: скругленные углы 4">
              <a:extLst>
                <a:ext uri="{FF2B5EF4-FFF2-40B4-BE49-F238E27FC236}">
                  <a16:creationId xmlns:a16="http://schemas.microsoft.com/office/drawing/2014/main" id="{C109AB0B-74E4-491D-95D1-CE34E1931064}"/>
                </a:ext>
              </a:extLst>
            </p:cNvPr>
            <p:cNvSpPr txBox="1"/>
            <p:nvPr/>
          </p:nvSpPr>
          <p:spPr>
            <a:xfrm>
              <a:off x="5999774" y="966984"/>
              <a:ext cx="1537922" cy="768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Организационно-педагогическая работа по развитию партнерских отношений ДОО и родителей воспитанников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408E745-F052-4642-8B02-D71036628374}"/>
              </a:ext>
            </a:extLst>
          </p:cNvPr>
          <p:cNvGrpSpPr/>
          <p:nvPr/>
        </p:nvGrpSpPr>
        <p:grpSpPr>
          <a:xfrm>
            <a:off x="5791767" y="901278"/>
            <a:ext cx="1150094" cy="672192"/>
            <a:chOff x="5865466" y="296352"/>
            <a:chExt cx="1150094" cy="672192"/>
          </a:xfrm>
          <a:scene3d>
            <a:camera prst="orthographicFront"/>
            <a:lightRig rig="flat" dir="t"/>
          </a:scene3d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53EBEC57-E3E2-4E30-A4F6-4CD16B4F757F}"/>
                </a:ext>
              </a:extLst>
            </p:cNvPr>
            <p:cNvSpPr/>
            <p:nvPr/>
          </p:nvSpPr>
          <p:spPr>
            <a:xfrm>
              <a:off x="5868877" y="296352"/>
              <a:ext cx="1146683" cy="67219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Прямоугольник: скругленные углы 4">
              <a:extLst>
                <a:ext uri="{FF2B5EF4-FFF2-40B4-BE49-F238E27FC236}">
                  <a16:creationId xmlns:a16="http://schemas.microsoft.com/office/drawing/2014/main" id="{9A488191-5807-4151-B2BC-28D0D09FB583}"/>
                </a:ext>
              </a:extLst>
            </p:cNvPr>
            <p:cNvSpPr txBox="1"/>
            <p:nvPr/>
          </p:nvSpPr>
          <p:spPr>
            <a:xfrm>
              <a:off x="5865466" y="353547"/>
              <a:ext cx="1081055" cy="606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Предметно развивающая среда по финансовой грамотности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5E3F612-C149-4B89-948C-319C1679E432}"/>
              </a:ext>
            </a:extLst>
          </p:cNvPr>
          <p:cNvGrpSpPr/>
          <p:nvPr/>
        </p:nvGrpSpPr>
        <p:grpSpPr>
          <a:xfrm>
            <a:off x="3866867" y="859016"/>
            <a:ext cx="1433124" cy="911687"/>
            <a:chOff x="4433045" y="351903"/>
            <a:chExt cx="1093239" cy="537993"/>
          </a:xfrm>
          <a:scene3d>
            <a:camera prst="orthographicFront"/>
            <a:lightRig rig="flat" dir="t"/>
          </a:scene3d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04E0CCC3-C8DA-4A66-8F65-D67FE44AF371}"/>
                </a:ext>
              </a:extLst>
            </p:cNvPr>
            <p:cNvSpPr/>
            <p:nvPr/>
          </p:nvSpPr>
          <p:spPr>
            <a:xfrm>
              <a:off x="4536509" y="432037"/>
              <a:ext cx="916690" cy="4578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Прямоугольник: скругленные углы 4">
              <a:extLst>
                <a:ext uri="{FF2B5EF4-FFF2-40B4-BE49-F238E27FC236}">
                  <a16:creationId xmlns:a16="http://schemas.microsoft.com/office/drawing/2014/main" id="{7D7C2AE2-85C8-4799-9B47-6823ACE38BAF}"/>
                </a:ext>
              </a:extLst>
            </p:cNvPr>
            <p:cNvSpPr txBox="1"/>
            <p:nvPr/>
          </p:nvSpPr>
          <p:spPr>
            <a:xfrm>
              <a:off x="4433045" y="351903"/>
              <a:ext cx="1093239" cy="5156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050" kern="1200" dirty="0"/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/>
                <a:t>НОД по финансовой грамотности с национально региональным компонентом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08CB8E8-BA93-4DDF-B2A2-B47BD9DEBEC2}"/>
              </a:ext>
            </a:extLst>
          </p:cNvPr>
          <p:cNvGrpSpPr/>
          <p:nvPr/>
        </p:nvGrpSpPr>
        <p:grpSpPr>
          <a:xfrm>
            <a:off x="1964606" y="894159"/>
            <a:ext cx="1711794" cy="746190"/>
            <a:chOff x="2399651" y="432046"/>
            <a:chExt cx="1208365" cy="457859"/>
          </a:xfrm>
          <a:scene3d>
            <a:camera prst="orthographicFront"/>
            <a:lightRig rig="flat" dir="t"/>
          </a:scene3d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05C508E8-E34E-4995-B268-0BF74120DBF9}"/>
                </a:ext>
              </a:extLst>
            </p:cNvPr>
            <p:cNvSpPr/>
            <p:nvPr/>
          </p:nvSpPr>
          <p:spPr>
            <a:xfrm>
              <a:off x="2592288" y="432046"/>
              <a:ext cx="1015728" cy="45785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F2847E59-9825-4EC3-A959-19D5DFF9EEFC}"/>
                </a:ext>
              </a:extLst>
            </p:cNvPr>
            <p:cNvSpPr txBox="1"/>
            <p:nvPr/>
          </p:nvSpPr>
          <p:spPr>
            <a:xfrm>
              <a:off x="2399651" y="447885"/>
              <a:ext cx="1208364" cy="413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     НОД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          по финансовой    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dirty="0"/>
                <a:t>         </a:t>
              </a:r>
              <a:r>
                <a:rPr lang="ru-RU" sz="900" kern="1200" dirty="0"/>
                <a:t>грамотности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 dirty="0"/>
                <a:t>     на якутском языке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7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856"/>
            <a:ext cx="6447501" cy="99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 блок. Труд, продукт труда (товар)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78185"/>
              </p:ext>
            </p:extLst>
          </p:nvPr>
        </p:nvGraphicFramePr>
        <p:xfrm>
          <a:off x="243458" y="908720"/>
          <a:ext cx="6128742" cy="3408306"/>
        </p:xfrm>
        <a:graphic>
          <a:graphicData uri="http://schemas.openxmlformats.org/drawingml/2006/table">
            <a:tbl>
              <a:tblPr firstRow="1" firstCol="1" bandRow="1"/>
              <a:tblGrid>
                <a:gridCol w="101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2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задания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8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Труд, продукт труда (товар)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1.Потребности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знания детей о потребностях и возможностях человека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«Потребности и возможности моей семьи», «Магазин ЯХК»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Потребности «Хочу и надо», беседа по сказке «Цветик –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семицветик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Схемы, таблицы, иллюстрации с разными потребностями, карточки с возможностями.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2.Труд, профессии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Выявить знания детей о последовательности трудовых действий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«Как сделать лучше и быстрее», «Маршрут труда».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по сказке «Петушок и бобовое зернышко»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Алгоритмы, схемы с изображением трудовых действий.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3.Бартер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/>
                          <a:cs typeface="Times New Roman" panose="02020603050405020304" pitchFamily="18" charset="0"/>
                        </a:rPr>
                        <a:t>Выявить знания детей о бартере, о выгодности бартера и знания о взаимосвязи понятий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«труд–товар–потребности»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 W3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1.Игра – ситуация «Бартер»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Дидактическая игра «Интересный обмен»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Дидактическая игра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 стране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Обмения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по якутской сказке «Что можно выменять на слиток золота величиной с конскую голову»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Схема, раскрывающая сущность данной экономической категории.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Комикс «Жила-была денежка», карточки с условным изображением предметов.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Карточки, фломастеры, карандаши.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0" marR="35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5593" t="23985" r="12819" b="8481"/>
          <a:stretch>
            <a:fillRect/>
          </a:stretch>
        </p:blipFill>
        <p:spPr bwMode="auto">
          <a:xfrm>
            <a:off x="2696499" y="3926558"/>
            <a:ext cx="6447501" cy="30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User\Desktop\photo1632626245 (1).jpe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28658"/>
          <a:stretch>
            <a:fillRect/>
          </a:stretch>
        </p:blipFill>
        <p:spPr bwMode="auto">
          <a:xfrm>
            <a:off x="6568743" y="908720"/>
            <a:ext cx="2294123" cy="1715030"/>
          </a:xfrm>
          <a:prstGeom prst="rect">
            <a:avLst/>
          </a:prstGeom>
          <a:noFill/>
        </p:spPr>
      </p:pic>
      <p:pic>
        <p:nvPicPr>
          <p:cNvPr id="7" name="Picture 3" descr="C:\Users\User\Desktop\WhatsApp Image 2021-02-03 at 12.37.28.jpeg"/>
          <p:cNvPicPr>
            <a:picLocks noChangeAspect="1" noChangeArrowheads="1"/>
          </p:cNvPicPr>
          <p:nvPr/>
        </p:nvPicPr>
        <p:blipFill>
          <a:blip r:embed="rId5"/>
          <a:srcRect l="18882" r="17198"/>
          <a:stretch>
            <a:fillRect/>
          </a:stretch>
        </p:blipFill>
        <p:spPr bwMode="auto">
          <a:xfrm>
            <a:off x="0" y="5146144"/>
            <a:ext cx="2195736" cy="1671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52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5"/>
            <a:ext cx="7306971" cy="864097"/>
          </a:xfrm>
        </p:spPr>
        <p:txBody>
          <a:bodyPr/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Цель нашей работы: формирование финансовой грамотности у детей дошкольного возраста посредством сюжетно – ролевой игры с национально-региональным компонентом</a:t>
            </a:r>
            <a:br>
              <a:rPr lang="ru-RU" sz="2000" dirty="0">
                <a:latin typeface="Monotype Corsiva" panose="03010101010201010101" pitchFamily="66" charset="0"/>
              </a:rPr>
            </a:b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22264" r="10202" b="17328"/>
          <a:stretch/>
        </p:blipFill>
        <p:spPr bwMode="auto">
          <a:xfrm>
            <a:off x="251520" y="1340768"/>
            <a:ext cx="3960820" cy="244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22264" r="10202" b="17328"/>
          <a:stretch/>
        </p:blipFill>
        <p:spPr bwMode="auto">
          <a:xfrm>
            <a:off x="4860032" y="1340768"/>
            <a:ext cx="3960441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22264" r="10228" b="17328"/>
          <a:stretch/>
        </p:blipFill>
        <p:spPr bwMode="auto">
          <a:xfrm>
            <a:off x="251520" y="4077072"/>
            <a:ext cx="3960441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22264" r="10202" b="17328"/>
          <a:stretch/>
        </p:blipFill>
        <p:spPr bwMode="auto">
          <a:xfrm>
            <a:off x="4860032" y="4032714"/>
            <a:ext cx="3960441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96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:\!- СИО финан.грам-ть\- Д.с 90 ВКС 28 сент РС(Я)\фото центры\IMG_4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254" y="859972"/>
            <a:ext cx="3791519" cy="2993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8963" y="-61555"/>
            <a:ext cx="7860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Центры активности по финансовой грамотности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«Монета-банк»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G:\!- СИО финан.грам-ть\- Д.с 90 ВКС 28 сент РС(Я)\фото центры\IMG_4346.jpg"/>
          <p:cNvPicPr>
            <a:picLocks noChangeAspect="1" noChangeArrowheads="1"/>
          </p:cNvPicPr>
          <p:nvPr/>
        </p:nvPicPr>
        <p:blipFill>
          <a:blip r:embed="rId3" cstate="print"/>
          <a:srcRect b="4689"/>
          <a:stretch>
            <a:fillRect/>
          </a:stretch>
        </p:blipFill>
        <p:spPr bwMode="auto">
          <a:xfrm>
            <a:off x="4683993" y="3744686"/>
            <a:ext cx="4171496" cy="2981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G:\!- СИО финан.грам-ть\- Д.с 90 ВКС 28 сент РС(Я)\фото центры\IMG_4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114" y="810985"/>
            <a:ext cx="3679371" cy="2759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G:\!- СИО финан.грам-ть\- Д.с 90 ВКС 28 сент РС(Я)\фото центры\IMG_4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604" y="4033537"/>
            <a:ext cx="3554309" cy="2665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32627" cy="69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Взаимодействие с педагогами ТСОШ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85720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03033" y="353408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891514" y="2713017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Планирование совместной деятельности</a:t>
            </a: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464114" y="2286116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3768622" y="3375102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3" y="3845334"/>
            <a:ext cx="1755869" cy="23411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89" y="2934739"/>
            <a:ext cx="1745070" cy="2326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80" y="2602864"/>
            <a:ext cx="1841420" cy="1526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9456690"/>
      </p:ext>
    </p:extLst>
  </p:cSld>
  <p:clrMapOvr>
    <a:masterClrMapping/>
  </p:clrMapOvr>
  <p:transition spd="slow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2827</TotalTime>
  <Words>728</Words>
  <Application>Microsoft Office PowerPoint</Application>
  <PresentationFormat>Экран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3</vt:lpstr>
      <vt:lpstr>Углы</vt:lpstr>
      <vt:lpstr>        Сетевое инновационное объединение   Детских садов города Якутска по внедрению проекта  «Формирование основ экономической грамотности  для старших дошкольников с учетом регионально национального компонента»</vt:lpstr>
      <vt:lpstr>  </vt:lpstr>
      <vt:lpstr>Этапы реализации образовательного проекта</vt:lpstr>
      <vt:lpstr>За основу по формированию финансовой грамотности детские сады стали используют образовательную программу  «Экономическое воспитание дошкольников: формирование предпосылок финансовой грамотности»   </vt:lpstr>
      <vt:lpstr>Формы работы ДОУ в СИО</vt:lpstr>
      <vt:lpstr>1 блок. Труд, продукт труда (товар)</vt:lpstr>
      <vt:lpstr>Цель нашей работы: формирование финансовой грамотности у детей дошкольного возраста посредством сюжетно – ролевой игры с национально-региональным компонентом </vt:lpstr>
      <vt:lpstr>Презентация PowerPoint</vt:lpstr>
      <vt:lpstr>Взаимодействие с педагогами ТСОШ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ребенка-Детский сад №104 «Ладушка» ГО г. Якутск</dc:title>
  <dc:creator>Admin</dc:creator>
  <cp:lastModifiedBy>Сад Дет</cp:lastModifiedBy>
  <cp:revision>205</cp:revision>
  <cp:lastPrinted>2022-02-15T06:43:50Z</cp:lastPrinted>
  <dcterms:created xsi:type="dcterms:W3CDTF">2020-10-21T01:20:51Z</dcterms:created>
  <dcterms:modified xsi:type="dcterms:W3CDTF">2022-02-18T03:40:56Z</dcterms:modified>
</cp:coreProperties>
</file>